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72" r:id="rId4"/>
    <p:sldId id="270" r:id="rId5"/>
    <p:sldId id="271" r:id="rId6"/>
    <p:sldId id="281" r:id="rId7"/>
    <p:sldId id="274" r:id="rId8"/>
    <p:sldId id="276" r:id="rId9"/>
    <p:sldId id="277" r:id="rId10"/>
    <p:sldId id="286" r:id="rId11"/>
    <p:sldId id="287" r:id="rId12"/>
    <p:sldId id="288" r:id="rId13"/>
    <p:sldId id="278" r:id="rId14"/>
    <p:sldId id="279" r:id="rId15"/>
    <p:sldId id="280" r:id="rId16"/>
    <p:sldId id="282" r:id="rId17"/>
    <p:sldId id="283" r:id="rId18"/>
    <p:sldId id="285" r:id="rId19"/>
    <p:sldId id="273" r:id="rId20"/>
    <p:sldId id="284" r:id="rId21"/>
    <p:sldId id="267" r:id="rId22"/>
    <p:sldId id="268" r:id="rId23"/>
    <p:sldId id="269" r:id="rId24"/>
    <p:sldId id="258" r:id="rId25"/>
    <p:sldId id="260" r:id="rId26"/>
    <p:sldId id="261" r:id="rId27"/>
    <p:sldId id="262" r:id="rId28"/>
    <p:sldId id="263" r:id="rId29"/>
    <p:sldId id="266" r:id="rId3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0099CC"/>
    <a:srgbClr val="3FF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99" autoAdjust="0"/>
  </p:normalViewPr>
  <p:slideViewPr>
    <p:cSldViewPr>
      <p:cViewPr varScale="1">
        <p:scale>
          <a:sx n="70" d="100"/>
          <a:sy n="70" d="100"/>
        </p:scale>
        <p:origin x="536" y="6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922-4424-B2DD-C859DF438F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922-4424-B2DD-C859DF438FD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922-4424-B2DD-C859DF438F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16080320"/>
        <c:axId val="-1616081408"/>
      </c:barChart>
      <c:catAx>
        <c:axId val="-1616080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616081408"/>
        <c:crosses val="autoZero"/>
        <c:auto val="1"/>
        <c:lblAlgn val="ctr"/>
        <c:lblOffset val="100"/>
        <c:noMultiLvlLbl val="0"/>
      </c:catAx>
      <c:valAx>
        <c:axId val="-1616081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616080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77D14C5-CED9-4CFC-B338-DFB0C8090B9F}">
      <dgm:prSet phldrT="[Text]"/>
      <dgm:spPr/>
      <dgm:t>
        <a:bodyPr/>
        <a:lstStyle/>
        <a:p>
          <a:r>
            <a:rPr lang="en-US"/>
            <a:t>Group A</a:t>
          </a:r>
          <a:endParaRPr lang="en-US" dirty="0"/>
        </a:p>
      </dgm:t>
      <dgm:extLst/>
    </dgm:pt>
    <dgm:pt modelId="{92DFCBC7-BC14-4697-8ECD-BF0D5B1EDA3B}" type="parTrans" cxnId="{7D461F02-AB37-447A-AC6B-D31C4D2EC6A9}">
      <dgm:prSet/>
      <dgm:spPr/>
      <dgm:t>
        <a:bodyPr/>
        <a:lstStyle/>
        <a:p>
          <a:endParaRPr lang="en-US"/>
        </a:p>
      </dgm:t>
    </dgm:pt>
    <dgm:pt modelId="{87E3C0DB-7BEE-424E-8E11-B838D238D595}" type="sibTrans" cxnId="{7D461F02-AB37-447A-AC6B-D31C4D2EC6A9}">
      <dgm:prSet/>
      <dgm:spPr/>
      <dgm:t>
        <a:bodyPr/>
        <a:lstStyle/>
        <a:p>
          <a:endParaRPr lang="en-US"/>
        </a:p>
      </dgm:t>
    </dgm:pt>
    <dgm:pt modelId="{C111C18A-FD96-4E63-821A-54D70D8DC65F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83BE74EF-FAB4-45A2-BBED-7CD5259AB210}" type="parTrans" cxnId="{FFD8B471-C98F-4DB5-8DE3-2AB7E896ADD5}">
      <dgm:prSet/>
      <dgm:spPr/>
      <dgm:t>
        <a:bodyPr/>
        <a:lstStyle/>
        <a:p>
          <a:endParaRPr lang="en-US"/>
        </a:p>
      </dgm:t>
    </dgm:pt>
    <dgm:pt modelId="{B4F34DE2-2DAE-4F88-8C78-BD8892EBF4FF}" type="sibTrans" cxnId="{FFD8B471-C98F-4DB5-8DE3-2AB7E896ADD5}">
      <dgm:prSet/>
      <dgm:spPr/>
      <dgm:t>
        <a:bodyPr/>
        <a:lstStyle/>
        <a:p>
          <a:endParaRPr lang="en-US"/>
        </a:p>
      </dgm:t>
    </dgm:pt>
    <dgm:pt modelId="{33EAD35F-38F2-4CB7-9A6D-B04FFD8A51FD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81FE7DB1-4BFC-4407-80A9-E5514E94C61D}" type="parTrans" cxnId="{FAC3D40F-8E66-452D-9CA4-C2871F2D10EF}">
      <dgm:prSet/>
      <dgm:spPr/>
      <dgm:t>
        <a:bodyPr/>
        <a:lstStyle/>
        <a:p>
          <a:endParaRPr lang="en-US"/>
        </a:p>
      </dgm:t>
    </dgm:pt>
    <dgm:pt modelId="{4B66B839-1910-459B-92B2-14846EBA7A70}" type="sibTrans" cxnId="{FAC3D40F-8E66-452D-9CA4-C2871F2D10EF}">
      <dgm:prSet/>
      <dgm:spPr/>
      <dgm:t>
        <a:bodyPr/>
        <a:lstStyle/>
        <a:p>
          <a:endParaRPr lang="en-US"/>
        </a:p>
      </dgm:t>
    </dgm:pt>
    <dgm:pt modelId="{3C67E77D-62FA-499D-B5E6-E79A091C5267}">
      <dgm:prSet phldrT="[Text]"/>
      <dgm:spPr/>
      <dgm:t>
        <a:bodyPr/>
        <a:lstStyle/>
        <a:p>
          <a:r>
            <a:rPr lang="en-US" dirty="0"/>
            <a:t>Group B</a:t>
          </a:r>
        </a:p>
      </dgm:t>
    </dgm:pt>
    <dgm:pt modelId="{5337D229-E330-4525-B0FA-14EC5A80604A}" type="parTrans" cxnId="{32AA6160-4426-4C4D-93AE-E2F474E37AD9}">
      <dgm:prSet/>
      <dgm:spPr/>
      <dgm:t>
        <a:bodyPr/>
        <a:lstStyle/>
        <a:p>
          <a:endParaRPr lang="en-US"/>
        </a:p>
      </dgm:t>
    </dgm:pt>
    <dgm:pt modelId="{C056AC5D-B04E-4376-A1CB-3EAB7BE5AF5B}" type="sibTrans" cxnId="{32AA6160-4426-4C4D-93AE-E2F474E37AD9}">
      <dgm:prSet/>
      <dgm:spPr/>
      <dgm:t>
        <a:bodyPr/>
        <a:lstStyle/>
        <a:p>
          <a:endParaRPr lang="en-US"/>
        </a:p>
      </dgm:t>
    </dgm:pt>
    <dgm:pt modelId="{D6510970-8F9C-4B45-A0F3-6ACB9AA76D40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7A9FC291-2B6A-4475-8B09-917F9F09E3AB}" type="parTrans" cxnId="{C6E7222A-5F84-456A-9806-D51868FAF8A9}">
      <dgm:prSet/>
      <dgm:spPr/>
      <dgm:t>
        <a:bodyPr/>
        <a:lstStyle/>
        <a:p>
          <a:endParaRPr lang="en-US"/>
        </a:p>
      </dgm:t>
    </dgm:pt>
    <dgm:pt modelId="{4B87F32C-3630-48F2-9114-4262C0BEEA9E}" type="sibTrans" cxnId="{C6E7222A-5F84-456A-9806-D51868FAF8A9}">
      <dgm:prSet/>
      <dgm:spPr/>
      <dgm:t>
        <a:bodyPr/>
        <a:lstStyle/>
        <a:p>
          <a:endParaRPr lang="en-US"/>
        </a:p>
      </dgm:t>
    </dgm:pt>
    <dgm:pt modelId="{709ED9DC-E391-4C6C-B788-93F1C2EFB6FD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B5FA6CF0-E0A0-46A0-93C9-B722B31A8A9C}" type="parTrans" cxnId="{78E3C3B3-FD19-41A6-A9CC-BB3375A6FF81}">
      <dgm:prSet/>
      <dgm:spPr/>
      <dgm:t>
        <a:bodyPr/>
        <a:lstStyle/>
        <a:p>
          <a:endParaRPr lang="en-US"/>
        </a:p>
      </dgm:t>
    </dgm:pt>
    <dgm:pt modelId="{F3C03C29-D7FF-4D61-8D75-8B75B2F589EC}" type="sibTrans" cxnId="{78E3C3B3-FD19-41A6-A9CC-BB3375A6FF81}">
      <dgm:prSet/>
      <dgm:spPr/>
      <dgm:t>
        <a:bodyPr/>
        <a:lstStyle/>
        <a:p>
          <a:endParaRPr lang="en-US"/>
        </a:p>
      </dgm:t>
    </dgm:pt>
    <dgm:pt modelId="{CC6B7442-0B72-4EF2-9F13-1325B51AFF9F}">
      <dgm:prSet phldrT="[Text]"/>
      <dgm:spPr/>
      <dgm:t>
        <a:bodyPr/>
        <a:lstStyle/>
        <a:p>
          <a:r>
            <a:rPr lang="en-US" dirty="0"/>
            <a:t>Group C</a:t>
          </a:r>
        </a:p>
      </dgm:t>
    </dgm:pt>
    <dgm:pt modelId="{E3D139E0-5DC2-4F8E-9F8F-B3F0EBCD4689}" type="parTrans" cxnId="{102D6D4D-90C9-40F4-A001-35DCC329B127}">
      <dgm:prSet/>
      <dgm:spPr/>
      <dgm:t>
        <a:bodyPr/>
        <a:lstStyle/>
        <a:p>
          <a:endParaRPr lang="en-US"/>
        </a:p>
      </dgm:t>
    </dgm:pt>
    <dgm:pt modelId="{FF80E1BA-0D6F-4EE8-9640-892A5897DBCD}" type="sibTrans" cxnId="{102D6D4D-90C9-40F4-A001-35DCC329B127}">
      <dgm:prSet/>
      <dgm:spPr/>
      <dgm:t>
        <a:bodyPr/>
        <a:lstStyle/>
        <a:p>
          <a:endParaRPr lang="en-US"/>
        </a:p>
      </dgm:t>
    </dgm:pt>
    <dgm:pt modelId="{FE0A3CAE-D039-42F2-AF12-1E6F6793A633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7E2ED2D1-AFF4-4DED-BB53-30A310825CE2}" type="parTrans" cxnId="{A6FB3C49-AB75-4315-BB6B-886AA454F16F}">
      <dgm:prSet/>
      <dgm:spPr/>
      <dgm:t>
        <a:bodyPr/>
        <a:lstStyle/>
        <a:p>
          <a:endParaRPr lang="en-US"/>
        </a:p>
      </dgm:t>
    </dgm:pt>
    <dgm:pt modelId="{417BDEF2-191B-4000-BDE8-D3D22A51FCF3}" type="sibTrans" cxnId="{A6FB3C49-AB75-4315-BB6B-886AA454F16F}">
      <dgm:prSet/>
      <dgm:spPr/>
      <dgm:t>
        <a:bodyPr/>
        <a:lstStyle/>
        <a:p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DD881E-A532-414B-870C-8ADE2076F78C}" type="pres">
      <dgm:prSet presAssocID="{477D14C5-CED9-4CFC-B338-DFB0C8090B9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5F6E02-AD43-4E7A-935B-DDF5D6C74800}" type="pres">
      <dgm:prSet presAssocID="{477D14C5-CED9-4CFC-B338-DFB0C8090B9F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203336-F3DE-4B3A-BCF4-0F68C23AC2BB}" type="pres">
      <dgm:prSet presAssocID="{3C67E77D-62FA-499D-B5E6-E79A091C526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2956A5-ADC8-4959-B856-589B9D9B9635}" type="pres">
      <dgm:prSet presAssocID="{3C67E77D-62FA-499D-B5E6-E79A091C5267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4CB5D5-837D-47FC-9E42-A26D800BC695}" type="pres">
      <dgm:prSet presAssocID="{CC6B7442-0B72-4EF2-9F13-1325B51AFF9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B7B17B-8600-44B0-B235-389E5D71D804}" type="pres">
      <dgm:prSet presAssocID="{CC6B7442-0B72-4EF2-9F13-1325B51AFF9F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AD0085-41E8-4E29-BBED-9D1036577237}" type="presOf" srcId="{C111C18A-FD96-4E63-821A-54D70D8DC65F}" destId="{CD5F6E02-AD43-4E7A-935B-DDF5D6C74800}" srcOrd="0" destOrd="0" presId="urn:microsoft.com/office/officeart/2005/8/layout/vList2"/>
    <dgm:cxn modelId="{A677E445-9D5B-4C26-A5C5-42BF01249F61}" type="presOf" srcId="{709ED9DC-E391-4C6C-B788-93F1C2EFB6FD}" destId="{782956A5-ADC8-4959-B856-589B9D9B9635}" srcOrd="0" destOrd="1" presId="urn:microsoft.com/office/officeart/2005/8/layout/vList2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85B80D8C-EBB2-4A80-BB6C-93E30B69F4BB}" type="presOf" srcId="{33EAD35F-38F2-4CB7-9A6D-B04FFD8A51FD}" destId="{CD5F6E02-AD43-4E7A-935B-DDF5D6C74800}" srcOrd="0" destOrd="1" presId="urn:microsoft.com/office/officeart/2005/8/layout/vList2"/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AB09493F-37CB-481D-BE1C-7A521AC3963B}" type="presOf" srcId="{477D14C5-CED9-4CFC-B338-DFB0C8090B9F}" destId="{A9DD881E-A532-414B-870C-8ADE2076F78C}" srcOrd="0" destOrd="0" presId="urn:microsoft.com/office/officeart/2005/8/layout/vList2"/>
    <dgm:cxn modelId="{A6FB3C49-AB75-4315-BB6B-886AA454F16F}" srcId="{CC6B7442-0B72-4EF2-9F13-1325B51AFF9F}" destId="{FE0A3CAE-D039-42F2-AF12-1E6F6793A633}" srcOrd="0" destOrd="0" parTransId="{7E2ED2D1-AFF4-4DED-BB53-30A310825CE2}" sibTransId="{417BDEF2-191B-4000-BDE8-D3D22A51FCF3}"/>
    <dgm:cxn modelId="{78E3C3B3-FD19-41A6-A9CC-BB3375A6FF81}" srcId="{3C67E77D-62FA-499D-B5E6-E79A091C5267}" destId="{709ED9DC-E391-4C6C-B788-93F1C2EFB6FD}" srcOrd="1" destOrd="0" parTransId="{B5FA6CF0-E0A0-46A0-93C9-B722B31A8A9C}" sibTransId="{F3C03C29-D7FF-4D61-8D75-8B75B2F589EC}"/>
    <dgm:cxn modelId="{DC6E05B4-83E9-4C3F-9822-9E1D41C41D9E}" type="presOf" srcId="{CC6B7442-0B72-4EF2-9F13-1325B51AFF9F}" destId="{D64CB5D5-837D-47FC-9E42-A26D800BC695}" srcOrd="0" destOrd="0" presId="urn:microsoft.com/office/officeart/2005/8/layout/vList2"/>
    <dgm:cxn modelId="{FAC3D40F-8E66-452D-9CA4-C2871F2D10EF}" srcId="{477D14C5-CED9-4CFC-B338-DFB0C8090B9F}" destId="{33EAD35F-38F2-4CB7-9A6D-B04FFD8A51FD}" srcOrd="1" destOrd="0" parTransId="{81FE7DB1-4BFC-4407-80A9-E5514E94C61D}" sibTransId="{4B66B839-1910-459B-92B2-14846EBA7A70}"/>
    <dgm:cxn modelId="{C6E7222A-5F84-456A-9806-D51868FAF8A9}" srcId="{3C67E77D-62FA-499D-B5E6-E79A091C5267}" destId="{D6510970-8F9C-4B45-A0F3-6ACB9AA76D40}" srcOrd="0" destOrd="0" parTransId="{7A9FC291-2B6A-4475-8B09-917F9F09E3AB}" sibTransId="{4B87F32C-3630-48F2-9114-4262C0BEEA9E}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E2EE33AC-3CDB-41AB-99D0-EE89822B0377}" type="presOf" srcId="{90119837-5B71-4D44-BB01-DB0B084933C8}" destId="{ED5DCCC5-BCA8-4491-AA37-BAF153ECA184}" srcOrd="0" destOrd="0" presId="urn:microsoft.com/office/officeart/2005/8/layout/vList2"/>
    <dgm:cxn modelId="{44946EF3-425E-42C8-A6FB-ABA83804B586}" type="presOf" srcId="{D6510970-8F9C-4B45-A0F3-6ACB9AA76D40}" destId="{782956A5-ADC8-4959-B856-589B9D9B9635}" srcOrd="0" destOrd="0" presId="urn:microsoft.com/office/officeart/2005/8/layout/vList2"/>
    <dgm:cxn modelId="{F3770B74-60B7-438A-9C14-87FF95D04624}" type="presOf" srcId="{FE0A3CAE-D039-42F2-AF12-1E6F6793A633}" destId="{08B7B17B-8600-44B0-B235-389E5D71D804}" srcOrd="0" destOrd="0" presId="urn:microsoft.com/office/officeart/2005/8/layout/vList2"/>
    <dgm:cxn modelId="{80D369CF-62F1-4541-AEE2-AB29E5A204FB}" type="presOf" srcId="{3C67E77D-62FA-499D-B5E6-E79A091C5267}" destId="{81203336-F3DE-4B3A-BCF4-0F68C23AC2BB}" srcOrd="0" destOrd="0" presId="urn:microsoft.com/office/officeart/2005/8/layout/vList2"/>
    <dgm:cxn modelId="{8ED8745E-70AE-4940-BBB9-FB6376BDA0D9}" type="presParOf" srcId="{ED5DCCC5-BCA8-4491-AA37-BAF153ECA184}" destId="{A9DD881E-A532-414B-870C-8ADE2076F78C}" srcOrd="0" destOrd="0" presId="urn:microsoft.com/office/officeart/2005/8/layout/vList2"/>
    <dgm:cxn modelId="{31CF7A1A-6E4D-4D10-861C-4FF0D37EB7F8}" type="presParOf" srcId="{ED5DCCC5-BCA8-4491-AA37-BAF153ECA184}" destId="{CD5F6E02-AD43-4E7A-935B-DDF5D6C74800}" srcOrd="1" destOrd="0" presId="urn:microsoft.com/office/officeart/2005/8/layout/vList2"/>
    <dgm:cxn modelId="{9126909B-F016-45D1-8092-6C3135AB4C8A}" type="presParOf" srcId="{ED5DCCC5-BCA8-4491-AA37-BAF153ECA184}" destId="{81203336-F3DE-4B3A-BCF4-0F68C23AC2BB}" srcOrd="2" destOrd="0" presId="urn:microsoft.com/office/officeart/2005/8/layout/vList2"/>
    <dgm:cxn modelId="{730D2F2D-B4CA-4D4B-834E-CF6050C80AD0}" type="presParOf" srcId="{ED5DCCC5-BCA8-4491-AA37-BAF153ECA184}" destId="{782956A5-ADC8-4959-B856-589B9D9B9635}" srcOrd="3" destOrd="0" presId="urn:microsoft.com/office/officeart/2005/8/layout/vList2"/>
    <dgm:cxn modelId="{4902803D-CBF9-4D0B-9ABD-A3F2B1110870}" type="presParOf" srcId="{ED5DCCC5-BCA8-4491-AA37-BAF153ECA184}" destId="{D64CB5D5-837D-47FC-9E42-A26D800BC695}" srcOrd="4" destOrd="0" presId="urn:microsoft.com/office/officeart/2005/8/layout/vList2"/>
    <dgm:cxn modelId="{23FA2328-0584-487D-931D-ED8370AFC6E0}" type="presParOf" srcId="{ED5DCCC5-BCA8-4491-AA37-BAF153ECA184}" destId="{08B7B17B-8600-44B0-B235-389E5D71D80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D881E-A532-414B-870C-8ADE2076F78C}">
      <dsp:nvSpPr>
        <dsp:cNvPr id="0" name=""/>
        <dsp:cNvSpPr/>
      </dsp:nvSpPr>
      <dsp:spPr>
        <a:xfrm>
          <a:off x="0" y="14100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Group A</a:t>
          </a:r>
          <a:endParaRPr lang="en-US" sz="3000" kern="1200" dirty="0"/>
        </a:p>
      </dsp:txBody>
      <dsp:txXfrm>
        <a:off x="35125" y="49225"/>
        <a:ext cx="4349350" cy="649299"/>
      </dsp:txXfrm>
    </dsp:sp>
    <dsp:sp modelId="{CD5F6E02-AD43-4E7A-935B-DDF5D6C74800}">
      <dsp:nvSpPr>
        <dsp:cNvPr id="0" name=""/>
        <dsp:cNvSpPr/>
      </dsp:nvSpPr>
      <dsp:spPr>
        <a:xfrm>
          <a:off x="0" y="733650"/>
          <a:ext cx="441960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/>
            <a:t>Task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/>
            <a:t>Task 2</a:t>
          </a:r>
        </a:p>
      </dsp:txBody>
      <dsp:txXfrm>
        <a:off x="0" y="733650"/>
        <a:ext cx="4419600" cy="791774"/>
      </dsp:txXfrm>
    </dsp:sp>
    <dsp:sp modelId="{81203336-F3DE-4B3A-BCF4-0F68C23AC2BB}">
      <dsp:nvSpPr>
        <dsp:cNvPr id="0" name=""/>
        <dsp:cNvSpPr/>
      </dsp:nvSpPr>
      <dsp:spPr>
        <a:xfrm>
          <a:off x="0" y="1525425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Group B</a:t>
          </a:r>
        </a:p>
      </dsp:txBody>
      <dsp:txXfrm>
        <a:off x="35125" y="1560550"/>
        <a:ext cx="4349350" cy="649299"/>
      </dsp:txXfrm>
    </dsp:sp>
    <dsp:sp modelId="{782956A5-ADC8-4959-B856-589B9D9B9635}">
      <dsp:nvSpPr>
        <dsp:cNvPr id="0" name=""/>
        <dsp:cNvSpPr/>
      </dsp:nvSpPr>
      <dsp:spPr>
        <a:xfrm>
          <a:off x="0" y="2244975"/>
          <a:ext cx="441960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/>
            <a:t>Task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/>
            <a:t>Task 2</a:t>
          </a:r>
        </a:p>
      </dsp:txBody>
      <dsp:txXfrm>
        <a:off x="0" y="2244975"/>
        <a:ext cx="4419600" cy="791774"/>
      </dsp:txXfrm>
    </dsp:sp>
    <dsp:sp modelId="{D64CB5D5-837D-47FC-9E42-A26D800BC695}">
      <dsp:nvSpPr>
        <dsp:cNvPr id="0" name=""/>
        <dsp:cNvSpPr/>
      </dsp:nvSpPr>
      <dsp:spPr>
        <a:xfrm>
          <a:off x="0" y="3036749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Group C</a:t>
          </a:r>
        </a:p>
      </dsp:txBody>
      <dsp:txXfrm>
        <a:off x="35125" y="3071874"/>
        <a:ext cx="4349350" cy="649299"/>
      </dsp:txXfrm>
    </dsp:sp>
    <dsp:sp modelId="{08B7B17B-8600-44B0-B235-389E5D71D804}">
      <dsp:nvSpPr>
        <dsp:cNvPr id="0" name=""/>
        <dsp:cNvSpPr/>
      </dsp:nvSpPr>
      <dsp:spPr>
        <a:xfrm>
          <a:off x="0" y="3756300"/>
          <a:ext cx="4419600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/>
            <a:t>Task 1</a:t>
          </a:r>
        </a:p>
      </dsp:txBody>
      <dsp:txXfrm>
        <a:off x="0" y="3756300"/>
        <a:ext cx="4419600" cy="496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12/27/2016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12/27/2016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12/27/2016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PixMix</a:t>
            </a:r>
            <a:r>
              <a:rPr lang="en-US" dirty="0" smtClean="0"/>
              <a:t> Video Inpainting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13191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 smtClean="0"/>
              <a:t>Implementation of  TVCG’14 paper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 smtClean="0"/>
              <a:t>Presented by: Zhang </a:t>
            </a:r>
            <a:r>
              <a:rPr lang="en-US" dirty="0" err="1" smtClean="0"/>
              <a:t>Xianyao</a:t>
            </a:r>
            <a:r>
              <a:rPr lang="en-US" dirty="0" smtClean="0"/>
              <a:t>, Zhang Yu &amp; Tong </a:t>
            </a:r>
            <a:r>
              <a:rPr lang="en-US" dirty="0" err="1" smtClean="0"/>
              <a:t>Yuqiang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</a:t>
            </a:r>
            <a:r>
              <a:rPr lang="en-US" dirty="0" smtClean="0"/>
              <a:t>Tracking – Feature Detection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Where to find feature</a:t>
            </a:r>
          </a:p>
          <a:p>
            <a:pPr lvl="1"/>
            <a:r>
              <a:rPr lang="en-US" dirty="0" smtClean="0"/>
              <a:t>Pixels belonging to the object</a:t>
            </a:r>
            <a:endParaRPr lang="en-US" dirty="0"/>
          </a:p>
          <a:p>
            <a:r>
              <a:rPr lang="en-US" dirty="0" smtClean="0"/>
              <a:t>What feature</a:t>
            </a:r>
          </a:p>
          <a:p>
            <a:pPr lvl="1"/>
            <a:r>
              <a:rPr lang="en-US" dirty="0" smtClean="0"/>
              <a:t>Harris corner</a:t>
            </a:r>
            <a:endParaRPr lang="en-US" dirty="0" smtClean="0"/>
          </a:p>
          <a:p>
            <a:r>
              <a:rPr lang="en-US" dirty="0" smtClean="0"/>
              <a:t>How to measure</a:t>
            </a:r>
            <a:endParaRPr lang="en-US" dirty="0" smtClean="0"/>
          </a:p>
          <a:p>
            <a:pPr lvl="1"/>
            <a:r>
              <a:rPr lang="en-US" dirty="0" smtClean="0"/>
              <a:t>Local maximum</a:t>
            </a:r>
          </a:p>
          <a:p>
            <a:pPr lvl="1"/>
            <a:r>
              <a:rPr lang="en-US" dirty="0" smtClean="0"/>
              <a:t>Response function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</a:t>
            </a:r>
            <a:r>
              <a:rPr lang="en-US" dirty="0" smtClean="0"/>
              <a:t>Tracking – Feature Tracking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Tracking Criteria</a:t>
            </a:r>
          </a:p>
          <a:p>
            <a:pPr lvl="1"/>
            <a:r>
              <a:rPr lang="en-US" altLang="zh-CN" dirty="0" smtClean="0"/>
              <a:t>Match pixels with similar optical flow</a:t>
            </a:r>
          </a:p>
          <a:p>
            <a:r>
              <a:rPr lang="en-US" dirty="0" smtClean="0"/>
              <a:t>Pixels belonging to the object</a:t>
            </a:r>
            <a:endParaRPr lang="en-US" dirty="0"/>
          </a:p>
          <a:p>
            <a:r>
              <a:rPr lang="en-US" dirty="0" smtClean="0"/>
              <a:t>How to detect multi-resolution matching pattern</a:t>
            </a:r>
          </a:p>
          <a:p>
            <a:pPr lvl="1"/>
            <a:r>
              <a:rPr lang="en-US" dirty="0" smtClean="0"/>
              <a:t>Lucas-</a:t>
            </a:r>
            <a:r>
              <a:rPr lang="en-US" dirty="0" err="1" smtClean="0"/>
              <a:t>Kanade</a:t>
            </a:r>
            <a:r>
              <a:rPr lang="en-US" dirty="0" smtClean="0"/>
              <a:t> Pyramid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img.blog.csdn.net/201510132331038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907280"/>
            <a:ext cx="5497641" cy="209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</a:t>
            </a:r>
            <a:r>
              <a:rPr lang="en-US" dirty="0" smtClean="0"/>
              <a:t>Tracking – </a:t>
            </a:r>
            <a:r>
              <a:rPr lang="en-US" altLang="zh-CN" dirty="0" smtClean="0"/>
              <a:t>Contour Refinement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Why refinement</a:t>
            </a:r>
          </a:p>
          <a:p>
            <a:pPr lvl="1"/>
            <a:r>
              <a:rPr lang="en-US" altLang="zh-CN" dirty="0" smtClean="0"/>
              <a:t>A single transformation </a:t>
            </a:r>
            <a:r>
              <a:rPr lang="en-US" altLang="zh-CN" smtClean="0"/>
              <a:t>too coarse</a:t>
            </a:r>
            <a:endParaRPr lang="en-US" altLang="zh-CN" dirty="0" smtClean="0"/>
          </a:p>
          <a:p>
            <a:r>
              <a:rPr lang="en-US" dirty="0" smtClean="0"/>
              <a:t>Pixels belonging to the object</a:t>
            </a:r>
            <a:endParaRPr lang="en-US" dirty="0"/>
          </a:p>
          <a:p>
            <a:r>
              <a:rPr lang="en-US" dirty="0" smtClean="0"/>
              <a:t>How to detect multi-resolution matching pattern</a:t>
            </a:r>
          </a:p>
          <a:p>
            <a:pPr lvl="1"/>
            <a:r>
              <a:rPr lang="en-US" dirty="0" smtClean="0"/>
              <a:t>Lucas-</a:t>
            </a:r>
            <a:r>
              <a:rPr lang="en-US" dirty="0" err="1" smtClean="0"/>
              <a:t>Kanade</a:t>
            </a:r>
            <a:r>
              <a:rPr lang="en-US" dirty="0" smtClean="0"/>
              <a:t> Pyramid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img.blog.csdn.net/201510132331038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907280"/>
            <a:ext cx="5497641" cy="209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45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Inpainting - Overview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306389" y="1905000"/>
                <a:ext cx="4355975" cy="4267200"/>
              </a:xfrm>
            </p:spPr>
            <p:txBody>
              <a:bodyPr/>
              <a:lstStyle/>
              <a:p>
                <a:r>
                  <a:rPr lang="en-US" dirty="0" smtClean="0"/>
                  <a:t>Pixel mapping method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Compare to patch-based method</a:t>
                </a:r>
                <a:endParaRPr lang="en-US" dirty="0"/>
              </a:p>
              <a:p>
                <a:r>
                  <a:rPr lang="en-US" dirty="0" smtClean="0"/>
                  <a:t>Minimize energy function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𝐦𝐢𝐧</m:t>
                            </m:r>
                          </m:e>
                          <m:lim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  <m:sup/>
                          <m:e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𝒄𝒐𝒔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sub>
                            </m:sSub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𝑠𝑝𝑎𝑡𝑖𝑎𝑙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𝑎𝑝𝑝𝑒𝑎𝑟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𝑐𝑜𝑛𝑠𝑡𝑟</m:t>
                        </m:r>
                      </m:sub>
                    </m:sSub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306389" y="1905000"/>
                <a:ext cx="4355975" cy="4267200"/>
              </a:xfrm>
              <a:blipFill rotWithShape="0">
                <a:blip r:embed="rId2"/>
                <a:stretch>
                  <a:fillRect l="-1818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Multi-resolution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932" y="2512816"/>
            <a:ext cx="6378797" cy="365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Inpaintin</a:t>
            </a:r>
            <a:r>
              <a:rPr lang="en-US" altLang="zh-CN" dirty="0" smtClean="0"/>
              <a:t>g – Cost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Spatial cost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Appearance cost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10" y="5460829"/>
            <a:ext cx="4947978" cy="720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15" y="5474521"/>
            <a:ext cx="5817439" cy="710208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4"/>
          <a:srcRect l="2174"/>
          <a:stretch/>
        </p:blipFill>
        <p:spPr>
          <a:xfrm>
            <a:off x="1896008" y="2419725"/>
            <a:ext cx="3672408" cy="27363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222" t="629" r="2224" b="-629"/>
          <a:stretch/>
        </p:blipFill>
        <p:spPr>
          <a:xfrm>
            <a:off x="6620410" y="2420888"/>
            <a:ext cx="3672408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0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Inpainting – Cost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5935" y="1905000"/>
            <a:ext cx="4419599" cy="4267200"/>
          </a:xfrm>
        </p:spPr>
        <p:txBody>
          <a:bodyPr/>
          <a:lstStyle/>
          <a:p>
            <a:r>
              <a:rPr lang="en-US" dirty="0" smtClean="0"/>
              <a:t>Line constraint</a:t>
            </a:r>
          </a:p>
          <a:p>
            <a:pPr lvl="1"/>
            <a:r>
              <a:rPr lang="en-US" dirty="0" smtClean="0"/>
              <a:t>Preserves important edge</a:t>
            </a:r>
          </a:p>
          <a:p>
            <a:pPr lvl="1"/>
            <a:r>
              <a:rPr lang="en-US" dirty="0" smtClean="0"/>
              <a:t>Detected + user selected lines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26970" y="5391665"/>
            <a:ext cx="8437930" cy="905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906" y="2065288"/>
            <a:ext cx="4590628" cy="2952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460" y="3331691"/>
            <a:ext cx="46005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0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Inpainting – Mapping Forwarding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216" t="4921" r="657"/>
          <a:stretch/>
        </p:blipFill>
        <p:spPr>
          <a:xfrm>
            <a:off x="837827" y="2060848"/>
            <a:ext cx="5400601" cy="2748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dirty="0" err="1" smtClean="0"/>
                  <a:t>homography</a:t>
                </a:r>
                <a:r>
                  <a:rPr lang="en-US" dirty="0" smtClean="0"/>
                  <a:t> between two contours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the mapping for frame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acc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the initial guess for frame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1931" t="-2000" r="-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924" y="5080429"/>
            <a:ext cx="3634406" cy="10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0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Inpainting – Reference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522413" y="1905000"/>
                <a:ext cx="4644007" cy="476436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Image reference model </a:t>
                </a:r>
              </a:p>
              <a:p>
                <a:pPr lvl="1"/>
                <a:r>
                  <a:rPr lang="en-US" dirty="0"/>
                  <a:t>F</a:t>
                </a:r>
                <a:r>
                  <a:rPr lang="en-US" dirty="0" smtClean="0"/>
                  <a:t>irst guess of frame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Transformed from frame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Lightness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adjustment</a:t>
                </a:r>
              </a:p>
              <a:p>
                <a:pPr lvl="1"/>
                <a:r>
                  <a:rPr lang="en-US" dirty="0" smtClean="0"/>
                  <a:t>Estimate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c</a:t>
                </a:r>
                <a:r>
                  <a:rPr lang="en-US" dirty="0" smtClean="0">
                    <a:solidFill>
                      <a:srgbClr val="FFC000"/>
                    </a:solidFill>
                  </a:rPr>
                  <a:t>o</a:t>
                </a:r>
                <a:r>
                  <a:rPr lang="en-US" dirty="0" smtClean="0">
                    <a:solidFill>
                      <a:srgbClr val="92D050"/>
                    </a:solidFill>
                  </a:rPr>
                  <a:t>l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o</a:t>
                </a:r>
                <a:r>
                  <a:rPr lang="en-US" dirty="0" smtClean="0">
                    <a:solidFill>
                      <a:srgbClr val="00B0F0"/>
                    </a:solidFill>
                  </a:rPr>
                  <a:t>r</a:t>
                </a:r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FFFF00"/>
                    </a:solidFill>
                  </a:rPr>
                  <a:t>difference </a:t>
                </a:r>
                <a:r>
                  <a:rPr lang="en-US" dirty="0" smtClean="0"/>
                  <a:t>on contour</a:t>
                </a:r>
              </a:p>
              <a:p>
                <a:pPr lvl="1"/>
                <a:r>
                  <a:rPr lang="en-US" dirty="0" smtClean="0"/>
                  <a:t>Calculate a </a:t>
                </a:r>
                <a:r>
                  <a:rPr lang="en-US" dirty="0" smtClean="0">
                    <a:solidFill>
                      <a:srgbClr val="3FFFCD"/>
                    </a:solidFill>
                  </a:rPr>
                  <a:t>grid</a:t>
                </a:r>
              </a:p>
              <a:p>
                <a:pPr lvl="1"/>
                <a:r>
                  <a:rPr lang="en-US" dirty="0" smtClean="0"/>
                  <a:t>Simple </a:t>
                </a:r>
                <a:r>
                  <a:rPr lang="en-US" dirty="0" smtClean="0">
                    <a:solidFill>
                      <a:srgbClr val="FF66CC"/>
                    </a:solidFill>
                  </a:rPr>
                  <a:t>interpolation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dirty="0" smtClean="0"/>
                  <a:t>from grid</a:t>
                </a:r>
              </a:p>
              <a:p>
                <a:pPr marL="301752" lvl="1" indent="0">
                  <a:buNone/>
                </a:pPr>
                <a:endParaRPr lang="en-US" sz="1800" dirty="0" smtClean="0"/>
              </a:p>
              <a:p>
                <a:r>
                  <a:rPr lang="en-US" dirty="0" smtClean="0"/>
                  <a:t>Additional appearance term</a:t>
                </a:r>
              </a:p>
              <a:p>
                <a:pPr lvl="1"/>
                <a:r>
                  <a:rPr lang="en-US" dirty="0" smtClean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 smtClean="0"/>
                  <a:t> to guide inpainting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22413" y="1905000"/>
                <a:ext cx="4644007" cy="4764360"/>
              </a:xfrm>
              <a:blipFill rotWithShape="0">
                <a:blip r:embed="rId2"/>
                <a:stretch>
                  <a:fillRect l="-1837" t="-1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80134" y="3030612"/>
            <a:ext cx="5126846" cy="2248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3400"/>
          <a:stretch/>
        </p:blipFill>
        <p:spPr>
          <a:xfrm>
            <a:off x="6080134" y="2060848"/>
            <a:ext cx="5126846" cy="7966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134" y="5456574"/>
            <a:ext cx="5126846" cy="71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MATLAB and MEX file</a:t>
            </a:r>
          </a:p>
          <a:p>
            <a:r>
              <a:rPr lang="en-US" dirty="0" smtClean="0"/>
              <a:t>GitHub for collaboration</a:t>
            </a:r>
          </a:p>
          <a:p>
            <a:pPr lvl="1"/>
            <a:r>
              <a:rPr lang="en-US" dirty="0" smtClean="0"/>
              <a:t>Add a picture!!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Notes:</a:t>
            </a:r>
          </a:p>
          <a:p>
            <a:r>
              <a:rPr lang="en-US" dirty="0" smtClean="0"/>
              <a:t>1. MEX is 100~1000 times faster than M file for loops</a:t>
            </a:r>
          </a:p>
          <a:p>
            <a:pPr lvl="1"/>
            <a:r>
              <a:rPr lang="en-US" dirty="0" smtClean="0"/>
              <a:t>But prone to mysterious errors…</a:t>
            </a:r>
          </a:p>
          <a:p>
            <a:r>
              <a:rPr lang="en-US" dirty="0" smtClean="0"/>
              <a:t>2. Vectorization is 100~1000 times faster than loops </a:t>
            </a:r>
          </a:p>
          <a:p>
            <a:r>
              <a:rPr lang="en-US" dirty="0" smtClean="0"/>
              <a:t>3. MATLAB is fantastic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if the algorithm is already implemented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71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The task: (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ideo/image) inpainting </a:t>
            </a:r>
          </a:p>
          <a:p>
            <a:pPr lvl="1"/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bject removal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The method: Pix-Mix for object removal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Object selection 	(Tong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Yuqiang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Object tracking 	(Zhang Yu)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Inpainting 		(Zhang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Xianyao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r>
              <a:rPr lang="en-US" dirty="0" smtClean="0"/>
              <a:t>The result: plausible and fast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06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task: (</a:t>
            </a:r>
            <a:r>
              <a:rPr lang="en-US" dirty="0"/>
              <a:t>v</a:t>
            </a:r>
            <a:r>
              <a:rPr lang="en-US" dirty="0" smtClean="0"/>
              <a:t>ideo/image) inpainting </a:t>
            </a:r>
          </a:p>
          <a:p>
            <a:pPr lvl="1"/>
            <a:r>
              <a:rPr lang="en-US" altLang="zh-CN" dirty="0" smtClean="0"/>
              <a:t>O</a:t>
            </a:r>
            <a:r>
              <a:rPr lang="en-US" dirty="0" smtClean="0"/>
              <a:t>bject removal</a:t>
            </a:r>
            <a:endParaRPr lang="en-US" dirty="0"/>
          </a:p>
          <a:p>
            <a:r>
              <a:rPr lang="en-US" dirty="0" smtClean="0"/>
              <a:t>The method: Pix-Mix for object removal</a:t>
            </a:r>
          </a:p>
          <a:p>
            <a:pPr lvl="1"/>
            <a:r>
              <a:rPr lang="en-US" dirty="0" smtClean="0"/>
              <a:t>Object selection 	(Tong </a:t>
            </a:r>
            <a:r>
              <a:rPr lang="en-US" dirty="0" err="1" smtClean="0"/>
              <a:t>Yuqiang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Object tracking 	(Zhang Yu)</a:t>
            </a:r>
          </a:p>
          <a:p>
            <a:pPr lvl="1"/>
            <a:r>
              <a:rPr lang="en-US" dirty="0" smtClean="0"/>
              <a:t>Inpainting 		(Zhang </a:t>
            </a:r>
            <a:r>
              <a:rPr lang="en-US" dirty="0" err="1" smtClean="0"/>
              <a:t>Xianyao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The result: plausible and fast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22934" y="2967335"/>
            <a:ext cx="35429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you!!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902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Content Layout with Chart</a:t>
            </a:r>
          </a:p>
        </p:txBody>
      </p:sp>
      <p:graphicFrame>
        <p:nvGraphicFramePr>
          <p:cNvPr id="6" name="Content Placeholder 5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2257493"/>
              </p:ext>
            </p:extLst>
          </p:nvPr>
        </p:nvGraphicFramePr>
        <p:xfrm>
          <a:off x="1522413" y="1905000"/>
          <a:ext cx="91440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Layout with Table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26981132"/>
              </p:ext>
            </p:extLst>
          </p:nvPr>
        </p:nvGraphicFramePr>
        <p:xfrm>
          <a:off x="6246813" y="1905000"/>
          <a:ext cx="4419600" cy="20574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</a:t>
                      </a:r>
                      <a:r>
                        <a:rPr lang="en-US" baseline="0" dirty="0"/>
                        <a:t> B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Layout with SmartArt</a:t>
            </a:r>
          </a:p>
        </p:txBody>
      </p:sp>
      <p:graphicFrame>
        <p:nvGraphicFramePr>
          <p:cNvPr id="4" name="Content Placeholder 3" descr="Vertical bullet list showing 3 groups arranged one below the other and bullet points are present under each group.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46620342"/>
              </p:ext>
            </p:extLst>
          </p:nvPr>
        </p:nvGraphicFramePr>
        <p:xfrm>
          <a:off x="1522413" y="1905000"/>
          <a:ext cx="44196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- 3</a:t>
            </a:r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- 5</a:t>
            </a:r>
          </a:p>
        </p:txBody>
      </p:sp>
      <p:sp>
        <p:nvSpPr>
          <p:cNvPr id="6" name="Picture Placeholder 5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task: (</a:t>
            </a:r>
            <a:r>
              <a:rPr lang="en-US" dirty="0"/>
              <a:t>v</a:t>
            </a:r>
            <a:r>
              <a:rPr lang="en-US" dirty="0" smtClean="0"/>
              <a:t>ideo/image) inpainting </a:t>
            </a:r>
          </a:p>
          <a:p>
            <a:pPr lvl="1"/>
            <a:r>
              <a:rPr lang="en-US" altLang="zh-CN" dirty="0" smtClean="0"/>
              <a:t>O</a:t>
            </a:r>
            <a:r>
              <a:rPr lang="en-US" dirty="0" smtClean="0"/>
              <a:t>bject removal</a:t>
            </a:r>
            <a:endParaRPr lang="en-US" dirty="0"/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The method: Pix-Mix for object removal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Object selection 	(Tong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Yuqiang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Object tracking 	(Zhang Yu)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Inpainting 		(Zhang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Xianyao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The result: plausible and fast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1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Inpainting/Object </a:t>
            </a:r>
            <a:r>
              <a:rPr lang="en-US" dirty="0"/>
              <a:t>R</a:t>
            </a:r>
            <a:r>
              <a:rPr lang="en-US" dirty="0" smtClean="0"/>
              <a:t>emoval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0680"/>
          <a:stretch/>
        </p:blipFill>
        <p:spPr>
          <a:xfrm>
            <a:off x="1197868" y="1759563"/>
            <a:ext cx="6120680" cy="4702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28" y="1782259"/>
            <a:ext cx="3024336" cy="2248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628" y="4212378"/>
            <a:ext cx="3024336" cy="224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The task: (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ideo/image) inpainting </a:t>
            </a:r>
          </a:p>
          <a:p>
            <a:pPr lvl="1"/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bject removal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 smtClean="0"/>
              <a:t>The method: Pix-Mix for object removal</a:t>
            </a:r>
          </a:p>
          <a:p>
            <a:pPr lvl="1"/>
            <a:r>
              <a:rPr lang="en-US" dirty="0"/>
              <a:t>Object selection 	(Tong </a:t>
            </a:r>
            <a:r>
              <a:rPr lang="en-US" dirty="0" err="1"/>
              <a:t>Yuqiang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Object tracking 	(Zhang Yu)</a:t>
            </a:r>
          </a:p>
          <a:p>
            <a:pPr lvl="1"/>
            <a:r>
              <a:rPr lang="en-US" dirty="0"/>
              <a:t>Inpainting 		(Zhang </a:t>
            </a:r>
            <a:r>
              <a:rPr lang="en-US" dirty="0" err="1"/>
              <a:t>Xianyao</a:t>
            </a:r>
            <a:r>
              <a:rPr lang="en-US" dirty="0"/>
              <a:t>)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The result: plausible and fast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77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Inpainting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First frame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Successive frames (</a:t>
            </a:r>
            <a:r>
              <a:rPr lang="en-US" sz="1800" dirty="0" smtClean="0">
                <a:latin typeface="+mj-lt"/>
              </a:rPr>
              <a:t>i-1 and </a:t>
            </a:r>
            <a:r>
              <a:rPr lang="en-US" sz="1800" dirty="0" err="1" smtClean="0">
                <a:latin typeface="+mj-lt"/>
              </a:rPr>
              <a:t>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4097" y="2420888"/>
            <a:ext cx="971598" cy="100811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 </a:t>
            </a:r>
            <a:r>
              <a:rPr lang="en-US" sz="2400" dirty="0" smtClean="0"/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18692" y="3789040"/>
            <a:ext cx="971598" cy="100811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Constr.</a:t>
            </a:r>
          </a:p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2218692" y="5107868"/>
            <a:ext cx="971598" cy="100811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 </a:t>
            </a:r>
            <a:r>
              <a:rPr lang="en-US" sz="2400" dirty="0" smtClean="0"/>
              <a:t>1</a:t>
            </a:r>
            <a:endParaRPr lang="en-US" dirty="0"/>
          </a:p>
        </p:txBody>
      </p:sp>
      <p:sp>
        <p:nvSpPr>
          <p:cNvPr id="8" name="Diamond 7"/>
          <p:cNvSpPr/>
          <p:nvPr/>
        </p:nvSpPr>
        <p:spPr>
          <a:xfrm>
            <a:off x="592122" y="4293096"/>
            <a:ext cx="1321767" cy="1321767"/>
          </a:xfrm>
          <a:prstGeom prst="diamond">
            <a:avLst/>
          </a:prstGeom>
          <a:solidFill>
            <a:srgbClr val="00B050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GUI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2"/>
            <a:endCxn id="8" idx="0"/>
          </p:cNvCxnSpPr>
          <p:nvPr/>
        </p:nvCxnSpPr>
        <p:spPr>
          <a:xfrm>
            <a:off x="1239896" y="3429000"/>
            <a:ext cx="13110" cy="864096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1557809" y="4293096"/>
            <a:ext cx="660883" cy="310716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7" idx="1"/>
          </p:cNvCxnSpPr>
          <p:nvPr/>
        </p:nvCxnSpPr>
        <p:spPr>
          <a:xfrm>
            <a:off x="1557808" y="5302677"/>
            <a:ext cx="660884" cy="309247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3"/>
            <a:endCxn id="17" idx="0"/>
          </p:cNvCxnSpPr>
          <p:nvPr/>
        </p:nvCxnSpPr>
        <p:spPr>
          <a:xfrm>
            <a:off x="1725695" y="2924944"/>
            <a:ext cx="2315500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17" idx="1"/>
          </p:cNvCxnSpPr>
          <p:nvPr/>
        </p:nvCxnSpPr>
        <p:spPr>
          <a:xfrm flipV="1">
            <a:off x="3190290" y="3610009"/>
            <a:ext cx="165840" cy="683087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3"/>
            <a:endCxn id="17" idx="2"/>
          </p:cNvCxnSpPr>
          <p:nvPr/>
        </p:nvCxnSpPr>
        <p:spPr>
          <a:xfrm flipV="1">
            <a:off x="3190290" y="4295074"/>
            <a:ext cx="850905" cy="131685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892100" y="2420888"/>
            <a:ext cx="971598" cy="100811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  </a:t>
            </a:r>
            <a:r>
              <a:rPr lang="en-US" sz="2400" dirty="0" smtClean="0"/>
              <a:t>1</a:t>
            </a:r>
            <a:endParaRPr lang="en-US" dirty="0"/>
          </a:p>
        </p:txBody>
      </p: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365916" y="2924944"/>
            <a:ext cx="526184" cy="36004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892100" y="3789040"/>
            <a:ext cx="971598" cy="100811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US" dirty="0" smtClean="0"/>
              <a:t>(p)</a:t>
            </a:r>
          </a:p>
          <a:p>
            <a:pPr algn="ctr"/>
            <a:r>
              <a:rPr lang="en-US" sz="2400" dirty="0" smtClean="0"/>
              <a:t>1</a:t>
            </a:r>
            <a:endParaRPr lang="en-US" dirty="0"/>
          </a:p>
        </p:txBody>
      </p:sp>
      <p:cxnSp>
        <p:nvCxnSpPr>
          <p:cNvPr id="39" name="Straight Arrow Connector 38"/>
          <p:cNvCxnSpPr>
            <a:endCxn id="38" idx="1"/>
          </p:cNvCxnSpPr>
          <p:nvPr/>
        </p:nvCxnSpPr>
        <p:spPr>
          <a:xfrm>
            <a:off x="4345998" y="3964736"/>
            <a:ext cx="546102" cy="32836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6145294" y="2420888"/>
            <a:ext cx="971598" cy="10081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  </a:t>
            </a:r>
            <a:r>
              <a:rPr lang="en-US" sz="2400" dirty="0" smtClean="0"/>
              <a:t>i-1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166913" y="3789040"/>
            <a:ext cx="971598" cy="10081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US" dirty="0" smtClean="0"/>
              <a:t>(p)</a:t>
            </a:r>
          </a:p>
          <a:p>
            <a:pPr algn="ctr"/>
            <a:r>
              <a:rPr lang="en-US" sz="2400" dirty="0" smtClean="0"/>
              <a:t>i-1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5518697" y="5101827"/>
            <a:ext cx="971598" cy="10081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 </a:t>
            </a:r>
            <a:r>
              <a:rPr lang="en-US" sz="2400" dirty="0" smtClean="0"/>
              <a:t>i-1</a:t>
            </a:r>
            <a:endParaRPr lang="en-US" dirty="0"/>
          </a:p>
        </p:txBody>
      </p:sp>
      <p:cxnSp>
        <p:nvCxnSpPr>
          <p:cNvPr id="62" name="Straight Arrow Connector 61"/>
          <p:cNvCxnSpPr>
            <a:stCxn id="30" idx="3"/>
          </p:cNvCxnSpPr>
          <p:nvPr/>
        </p:nvCxnSpPr>
        <p:spPr>
          <a:xfrm>
            <a:off x="5863698" y="2924944"/>
            <a:ext cx="281596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8" idx="3"/>
            <a:endCxn id="60" idx="1"/>
          </p:cNvCxnSpPr>
          <p:nvPr/>
        </p:nvCxnSpPr>
        <p:spPr>
          <a:xfrm>
            <a:off x="5863698" y="4293096"/>
            <a:ext cx="303215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7" idx="3"/>
            <a:endCxn id="61" idx="1"/>
          </p:cNvCxnSpPr>
          <p:nvPr/>
        </p:nvCxnSpPr>
        <p:spPr>
          <a:xfrm flipV="1">
            <a:off x="3190290" y="5605883"/>
            <a:ext cx="2328407" cy="6041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/>
          <p:cNvSpPr/>
          <p:nvPr/>
        </p:nvSpPr>
        <p:spPr>
          <a:xfrm>
            <a:off x="8542684" y="2924944"/>
            <a:ext cx="1370130" cy="1370130"/>
          </a:xfrm>
          <a:prstGeom prst="diamond">
            <a:avLst/>
          </a:prstGeom>
          <a:solidFill>
            <a:srgbClr val="002060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Fill</a:t>
            </a:r>
            <a:endParaRPr lang="en-US" dirty="0"/>
          </a:p>
        </p:txBody>
      </p:sp>
      <p:cxnSp>
        <p:nvCxnSpPr>
          <p:cNvPr id="75" name="Straight Arrow Connector 74"/>
          <p:cNvCxnSpPr>
            <a:stCxn id="58" idx="3"/>
            <a:endCxn id="74" idx="0"/>
          </p:cNvCxnSpPr>
          <p:nvPr/>
        </p:nvCxnSpPr>
        <p:spPr>
          <a:xfrm>
            <a:off x="7116892" y="2924944"/>
            <a:ext cx="2110857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3"/>
            <a:endCxn id="74" idx="1"/>
          </p:cNvCxnSpPr>
          <p:nvPr/>
        </p:nvCxnSpPr>
        <p:spPr>
          <a:xfrm flipV="1">
            <a:off x="7138511" y="3610009"/>
            <a:ext cx="1404173" cy="683087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61" idx="3"/>
            <a:endCxn id="72" idx="1"/>
          </p:cNvCxnSpPr>
          <p:nvPr/>
        </p:nvCxnSpPr>
        <p:spPr>
          <a:xfrm>
            <a:off x="6490295" y="5605883"/>
            <a:ext cx="414691" cy="898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8758708" y="4797152"/>
            <a:ext cx="971598" cy="1008112"/>
          </a:xfrm>
          <a:prstGeom prst="rect">
            <a:avLst/>
          </a:prstGeom>
          <a:solidFill>
            <a:srgbClr val="7030A0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 </a:t>
            </a:r>
            <a:r>
              <a:rPr lang="en-US" dirty="0" smtClean="0"/>
              <a:t> </a:t>
            </a:r>
            <a:r>
              <a:rPr lang="en-US" sz="2400" dirty="0" err="1" smtClean="0"/>
              <a:t>i</a:t>
            </a:r>
            <a:endParaRPr lang="en-US" dirty="0"/>
          </a:p>
        </p:txBody>
      </p:sp>
      <p:cxnSp>
        <p:nvCxnSpPr>
          <p:cNvPr id="87" name="Straight Arrow Connector 86"/>
          <p:cNvCxnSpPr>
            <a:endCxn id="86" idx="1"/>
          </p:cNvCxnSpPr>
          <p:nvPr/>
        </p:nvCxnSpPr>
        <p:spPr>
          <a:xfrm flipV="1">
            <a:off x="7907803" y="5301208"/>
            <a:ext cx="850905" cy="1469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6" idx="0"/>
            <a:endCxn id="74" idx="2"/>
          </p:cNvCxnSpPr>
          <p:nvPr/>
        </p:nvCxnSpPr>
        <p:spPr>
          <a:xfrm flipH="1" flipV="1">
            <a:off x="9227749" y="4295074"/>
            <a:ext cx="16758" cy="502078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0132717" y="2423597"/>
            <a:ext cx="971598" cy="1008112"/>
          </a:xfrm>
          <a:prstGeom prst="rect">
            <a:avLst/>
          </a:prstGeom>
          <a:solidFill>
            <a:srgbClr val="7030A0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  </a:t>
            </a:r>
          </a:p>
          <a:p>
            <a:pPr algn="ctr"/>
            <a:r>
              <a:rPr lang="en-US" sz="2400" dirty="0" err="1" smtClean="0"/>
              <a:t>i</a:t>
            </a:r>
            <a:endParaRPr lang="en-US" dirty="0"/>
          </a:p>
        </p:txBody>
      </p:sp>
      <p:cxnSp>
        <p:nvCxnSpPr>
          <p:cNvPr id="98" name="Straight Arrow Connector 97"/>
          <p:cNvCxnSpPr>
            <a:endCxn id="97" idx="1"/>
          </p:cNvCxnSpPr>
          <p:nvPr/>
        </p:nvCxnSpPr>
        <p:spPr>
          <a:xfrm flipV="1">
            <a:off x="9606533" y="2927653"/>
            <a:ext cx="526184" cy="36004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10132717" y="3791749"/>
            <a:ext cx="971598" cy="1008112"/>
          </a:xfrm>
          <a:prstGeom prst="rect">
            <a:avLst/>
          </a:prstGeom>
          <a:solidFill>
            <a:srgbClr val="7030A0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US" dirty="0" smtClean="0"/>
              <a:t>(p)</a:t>
            </a:r>
          </a:p>
          <a:p>
            <a:pPr algn="ctr"/>
            <a:r>
              <a:rPr lang="en-US" sz="2400" dirty="0" err="1" smtClean="0"/>
              <a:t>i</a:t>
            </a:r>
            <a:endParaRPr lang="en-US" dirty="0"/>
          </a:p>
        </p:txBody>
      </p:sp>
      <p:cxnSp>
        <p:nvCxnSpPr>
          <p:cNvPr id="100" name="Straight Arrow Connector 99"/>
          <p:cNvCxnSpPr>
            <a:endCxn id="99" idx="1"/>
          </p:cNvCxnSpPr>
          <p:nvPr/>
        </p:nvCxnSpPr>
        <p:spPr>
          <a:xfrm>
            <a:off x="9586615" y="3967445"/>
            <a:ext cx="546102" cy="32836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endCxn id="61" idx="0"/>
          </p:cNvCxnSpPr>
          <p:nvPr/>
        </p:nvCxnSpPr>
        <p:spPr>
          <a:xfrm flipH="1">
            <a:off x="6004496" y="2060848"/>
            <a:ext cx="17908" cy="3040979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Diamond 71"/>
          <p:cNvSpPr/>
          <p:nvPr/>
        </p:nvSpPr>
        <p:spPr>
          <a:xfrm>
            <a:off x="6904986" y="4929798"/>
            <a:ext cx="1370130" cy="1370130"/>
          </a:xfrm>
          <a:prstGeom prst="diamond">
            <a:avLst/>
          </a:prstGeom>
          <a:solidFill>
            <a:schemeClr val="accent5">
              <a:lumMod val="75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Track</a:t>
            </a:r>
            <a:endParaRPr lang="en-US" dirty="0"/>
          </a:p>
        </p:txBody>
      </p:sp>
      <p:sp>
        <p:nvSpPr>
          <p:cNvPr id="17" name="Diamond 16"/>
          <p:cNvSpPr/>
          <p:nvPr/>
        </p:nvSpPr>
        <p:spPr>
          <a:xfrm>
            <a:off x="3356130" y="2924944"/>
            <a:ext cx="1370130" cy="1370130"/>
          </a:xfrm>
          <a:prstGeom prst="diamond">
            <a:avLst/>
          </a:prstGeom>
          <a:solidFill>
            <a:srgbClr val="002060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4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Selection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341885" y="1905000"/>
            <a:ext cx="4600128" cy="4267200"/>
          </a:xfrm>
        </p:spPr>
        <p:txBody>
          <a:bodyPr/>
          <a:lstStyle/>
          <a:p>
            <a:r>
              <a:rPr lang="en-US" dirty="0" smtClean="0"/>
              <a:t>User gives approx. contour</a:t>
            </a:r>
          </a:p>
          <a:p>
            <a:pPr lvl="1"/>
            <a:r>
              <a:rPr lang="en-US" dirty="0" smtClean="0"/>
              <a:t>All in background</a:t>
            </a:r>
          </a:p>
          <a:p>
            <a:pPr lvl="1"/>
            <a:r>
              <a:rPr lang="en-US" dirty="0" smtClean="0"/>
              <a:t>Serves as fingerprints</a:t>
            </a:r>
            <a:endParaRPr lang="en-US" dirty="0"/>
          </a:p>
          <a:p>
            <a:r>
              <a:rPr lang="en-US" dirty="0" smtClean="0"/>
              <a:t>Object = </a:t>
            </a:r>
            <a:r>
              <a:rPr lang="en-US" dirty="0" err="1" smtClean="0"/>
              <a:t>Pxs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FF00"/>
                </a:solidFill>
              </a:rPr>
              <a:t>not like </a:t>
            </a:r>
            <a:r>
              <a:rPr lang="en-US" dirty="0" smtClean="0"/>
              <a:t>fingerprints</a:t>
            </a:r>
          </a:p>
          <a:p>
            <a:r>
              <a:rPr lang="en-US" dirty="0" smtClean="0"/>
              <a:t>How to define similarity?</a:t>
            </a:r>
          </a:p>
          <a:p>
            <a:pPr lvl="1"/>
            <a:r>
              <a:rPr lang="en-US" dirty="0" smtClean="0"/>
              <a:t>Simple rule: by color difference</a:t>
            </a:r>
          </a:p>
          <a:p>
            <a:pPr lvl="1"/>
            <a:r>
              <a:rPr lang="en-US" dirty="0" smtClean="0"/>
              <a:t>Clustering is important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484" y="2060848"/>
            <a:ext cx="3744416" cy="1183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8282"/>
          <a:stretch/>
        </p:blipFill>
        <p:spPr>
          <a:xfrm>
            <a:off x="1053852" y="5226218"/>
            <a:ext cx="5688632" cy="8147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532" y="5226218"/>
            <a:ext cx="3168352" cy="85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Selection - GUI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Object selection</a:t>
            </a:r>
          </a:p>
          <a:p>
            <a:endParaRPr lang="en-US" dirty="0"/>
          </a:p>
          <a:p>
            <a:r>
              <a:rPr lang="en-US" dirty="0" smtClean="0"/>
              <a:t>Line constraint</a:t>
            </a:r>
          </a:p>
          <a:p>
            <a:endParaRPr lang="en-US" dirty="0"/>
          </a:p>
          <a:p>
            <a:r>
              <a:rPr lang="en-US" dirty="0" smtClean="0"/>
              <a:t>Unused area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12" y="1902232"/>
            <a:ext cx="7296213" cy="44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2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</a:t>
            </a:r>
            <a:r>
              <a:rPr lang="en-US" dirty="0" smtClean="0"/>
              <a:t>Tracking -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</a:p>
          <a:p>
            <a:pPr lvl="1"/>
            <a:r>
              <a:rPr lang="en-US" dirty="0" smtClean="0"/>
              <a:t>In: object contour in the first frame</a:t>
            </a:r>
          </a:p>
          <a:p>
            <a:pPr lvl="1"/>
            <a:r>
              <a:rPr lang="en-US" dirty="0" smtClean="0"/>
              <a:t>Out: contour in successive frames</a:t>
            </a:r>
          </a:p>
          <a:p>
            <a:r>
              <a:rPr lang="en-US" dirty="0" smtClean="0"/>
              <a:t>General approach</a:t>
            </a:r>
          </a:p>
          <a:p>
            <a:pPr lvl="1"/>
            <a:r>
              <a:rPr lang="en-US" dirty="0" smtClean="0"/>
              <a:t>Feature detection</a:t>
            </a:r>
          </a:p>
          <a:p>
            <a:pPr lvl="1"/>
            <a:r>
              <a:rPr lang="en-US" dirty="0" smtClean="0"/>
              <a:t>Feature tracking</a:t>
            </a:r>
          </a:p>
          <a:p>
            <a:pPr lvl="1"/>
            <a:r>
              <a:rPr lang="en-US" dirty="0" smtClean="0"/>
              <a:t>Transformation calculation</a:t>
            </a:r>
          </a:p>
          <a:p>
            <a:pPr lvl="1"/>
            <a:r>
              <a:rPr lang="en-US" dirty="0" smtClean="0"/>
              <a:t>Contour refinement</a:t>
            </a:r>
          </a:p>
          <a:p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56" y="1905000"/>
            <a:ext cx="3699520" cy="2108726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624" y="4623326"/>
            <a:ext cx="3680793" cy="2098052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9060296" y="4013726"/>
            <a:ext cx="360040" cy="609600"/>
          </a:xfrm>
          <a:prstGeom prst="down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34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565</TotalTime>
  <Words>524</Words>
  <Application>Microsoft Office PowerPoint</Application>
  <PresentationFormat>自定义</PresentationFormat>
  <Paragraphs>181</Paragraphs>
  <Slides>29</Slides>
  <Notes>0</Notes>
  <HiddenSlides>9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华文楷体</vt:lpstr>
      <vt:lpstr>宋体</vt:lpstr>
      <vt:lpstr>Arial</vt:lpstr>
      <vt:lpstr>Cambria Math</vt:lpstr>
      <vt:lpstr>Consolas</vt:lpstr>
      <vt:lpstr>Corbel</vt:lpstr>
      <vt:lpstr>Chalkboard 16x9</vt:lpstr>
      <vt:lpstr>PixMix Video Inpainting</vt:lpstr>
      <vt:lpstr>Outline</vt:lpstr>
      <vt:lpstr>Outline</vt:lpstr>
      <vt:lpstr>Inpainting/Object Removal</vt:lpstr>
      <vt:lpstr>Outline</vt:lpstr>
      <vt:lpstr>Video Inpainting Pipeline</vt:lpstr>
      <vt:lpstr>Object Selection</vt:lpstr>
      <vt:lpstr>Object Selection - GUI</vt:lpstr>
      <vt:lpstr>Object Tracking - Overview</vt:lpstr>
      <vt:lpstr>Object Tracking – Feature Detection </vt:lpstr>
      <vt:lpstr>Object Tracking – Feature Tracking </vt:lpstr>
      <vt:lpstr>Object Tracking – Contour Refinement</vt:lpstr>
      <vt:lpstr>Inpainting - Overview</vt:lpstr>
      <vt:lpstr>Inpainting – Cost Terms</vt:lpstr>
      <vt:lpstr>Inpainting – Cost Terms</vt:lpstr>
      <vt:lpstr>Inpainting – Mapping Forwarding</vt:lpstr>
      <vt:lpstr>Inpainting – Reference Model</vt:lpstr>
      <vt:lpstr>Implementation Notes</vt:lpstr>
      <vt:lpstr>Outline</vt:lpstr>
      <vt:lpstr>PowerPoint 演示文稿</vt:lpstr>
      <vt:lpstr>Title and Content Layout with Chart</vt:lpstr>
      <vt:lpstr>Two Content Layout with Table</vt:lpstr>
      <vt:lpstr>Two Content Layout with SmartArt</vt:lpstr>
      <vt:lpstr>Add a Slide Title - 1</vt:lpstr>
      <vt:lpstr>Add a Slide Title - 2</vt:lpstr>
      <vt:lpstr>Add a Slide Title - 3</vt:lpstr>
      <vt:lpstr>PowerPoint 演示文稿</vt:lpstr>
      <vt:lpstr>Add a Slide Title - 4</vt:lpstr>
      <vt:lpstr>Add a Slide Title - 5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张先耀</dc:creator>
  <cp:lastModifiedBy>Yu Zhang</cp:lastModifiedBy>
  <cp:revision>73</cp:revision>
  <dcterms:created xsi:type="dcterms:W3CDTF">2016-12-26T07:40:49Z</dcterms:created>
  <dcterms:modified xsi:type="dcterms:W3CDTF">2016-12-26T22:04:26Z</dcterms:modified>
</cp:coreProperties>
</file>